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61" r:id="rId3"/>
    <p:sldId id="262" r:id="rId4"/>
    <p:sldId id="260" r:id="rId5"/>
    <p:sldId id="256" r:id="rId6"/>
    <p:sldId id="259" r:id="rId7"/>
    <p:sldId id="25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2A49"/>
    <a:srgbClr val="C69214"/>
    <a:srgbClr val="FD38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24"/>
    <p:restoredTop sz="94674"/>
  </p:normalViewPr>
  <p:slideViewPr>
    <p:cSldViewPr snapToGrid="0" snapToObjects="1">
      <p:cViewPr varScale="1">
        <p:scale>
          <a:sx n="77" d="100"/>
          <a:sy n="77" d="100"/>
        </p:scale>
        <p:origin x="352"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5302D78-6FE5-4F47-8ABA-FC318FD9D9B9}" type="datetimeFigureOut">
              <a:rPr lang="en-US" smtClean="0"/>
              <a:t>10/29/18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1031059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10/29/18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04420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10/29/18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706325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5302D78-6FE5-4F47-8ABA-FC318FD9D9B9}" type="datetimeFigureOut">
              <a:rPr lang="en-US" smtClean="0"/>
              <a:t>10/29/18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469011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5302D78-6FE5-4F47-8ABA-FC318FD9D9B9}" type="datetimeFigureOut">
              <a:rPr lang="en-US" smtClean="0"/>
              <a:t>10/29/18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50908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5302D78-6FE5-4F47-8ABA-FC318FD9D9B9}" type="datetimeFigureOut">
              <a:rPr lang="en-US" smtClean="0"/>
              <a:t>10/29/18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920516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5302D78-6FE5-4F47-8ABA-FC318FD9D9B9}" type="datetimeFigureOut">
              <a:rPr lang="en-US" smtClean="0"/>
              <a:t>10/29/18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652504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5302D78-6FE5-4F47-8ABA-FC318FD9D9B9}" type="datetimeFigureOut">
              <a:rPr lang="en-US" smtClean="0"/>
              <a:t>10/29/18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598840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302D78-6FE5-4F47-8ABA-FC318FD9D9B9}" type="datetimeFigureOut">
              <a:rPr lang="en-US" smtClean="0"/>
              <a:t>10/29/18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43038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10/29/18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2381393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302D78-6FE5-4F47-8ABA-FC318FD9D9B9}" type="datetimeFigureOut">
              <a:rPr lang="en-US" smtClean="0"/>
              <a:t>10/29/18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73659D8-EE49-A345-BF8C-C586FC143F9B}" type="slidenum">
              <a:rPr lang="en-US" smtClean="0"/>
              <a:t>‹#›</a:t>
            </a:fld>
            <a:endParaRPr lang="en-US"/>
          </a:p>
        </p:txBody>
      </p:sp>
    </p:spTree>
    <p:extLst>
      <p:ext uri="{BB962C8B-B14F-4D97-AF65-F5344CB8AC3E}">
        <p14:creationId xmlns:p14="http://schemas.microsoft.com/office/powerpoint/2010/main" val="164615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02D78-6FE5-4F47-8ABA-FC318FD9D9B9}" type="datetimeFigureOut">
              <a:rPr lang="en-US" smtClean="0"/>
              <a:t>10/29/18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3659D8-EE49-A345-BF8C-C586FC143F9B}" type="slidenum">
              <a:rPr lang="en-US" smtClean="0"/>
              <a:t>‹#›</a:t>
            </a:fld>
            <a:endParaRPr lang="en-US"/>
          </a:p>
        </p:txBody>
      </p:sp>
    </p:spTree>
    <p:extLst>
      <p:ext uri="{BB962C8B-B14F-4D97-AF65-F5344CB8AC3E}">
        <p14:creationId xmlns:p14="http://schemas.microsoft.com/office/powerpoint/2010/main" val="17525341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jpeg"/><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9.tiff"/><Relationship Id="rId7" Type="http://schemas.openxmlformats.org/officeDocument/2006/relationships/image" Target="../media/image12.tiff"/><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tiff"/><Relationship Id="rId5" Type="http://schemas.openxmlformats.org/officeDocument/2006/relationships/image" Target="../media/image10.png"/><Relationship Id="rId4" Type="http://schemas.openxmlformats.org/officeDocument/2006/relationships/image" Target="../media/image6.tiff"/><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Tree>
    <p:extLst>
      <p:ext uri="{BB962C8B-B14F-4D97-AF65-F5344CB8AC3E}">
        <p14:creationId xmlns:p14="http://schemas.microsoft.com/office/powerpoint/2010/main" val="687425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C839D49-2C8A-0848-8422-4973F79E6A15}"/>
              </a:ext>
            </a:extLst>
          </p:cNvPr>
          <p:cNvPicPr>
            <a:picLocks noChangeAspect="1"/>
          </p:cNvPicPr>
          <p:nvPr/>
        </p:nvPicPr>
        <p:blipFill>
          <a:blip r:embed="rId2">
            <a:extLst>
              <a:ext uri="{BEBA8EAE-BF5A-486C-A8C5-ECC9F3942E4B}">
                <a14:imgProps xmlns:a14="http://schemas.microsoft.com/office/drawing/2010/main">
                  <a14:imgLayer>
                    <a14:imgEffect>
                      <a14:artisticBlur radius="3"/>
                    </a14:imgEffect>
                  </a14:imgLayer>
                </a14:imgProps>
              </a:ext>
            </a:extLst>
          </a:blip>
          <a:stretch>
            <a:fillRect/>
          </a:stretch>
        </p:blipFill>
        <p:spPr>
          <a:xfrm>
            <a:off x="434686" y="964277"/>
            <a:ext cx="11313416" cy="4987635"/>
          </a:xfrm>
          <a:prstGeom prst="rect">
            <a:avLst/>
          </a:prstGeom>
        </p:spPr>
      </p:pic>
    </p:spTree>
    <p:extLst>
      <p:ext uri="{BB962C8B-B14F-4D97-AF65-F5344CB8AC3E}">
        <p14:creationId xmlns:p14="http://schemas.microsoft.com/office/powerpoint/2010/main" val="623703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DB0DB0-DEBE-F44C-9A51-32E14557C17D}"/>
              </a:ext>
            </a:extLst>
          </p:cNvPr>
          <p:cNvSpPr txBox="1"/>
          <p:nvPr/>
        </p:nvSpPr>
        <p:spPr>
          <a:xfrm>
            <a:off x="382385" y="3408216"/>
            <a:ext cx="9588631" cy="1938992"/>
          </a:xfrm>
          <a:prstGeom prst="rect">
            <a:avLst/>
          </a:prstGeom>
          <a:noFill/>
        </p:spPr>
        <p:txBody>
          <a:bodyPr wrap="square" rtlCol="0">
            <a:spAutoFit/>
          </a:bodyPr>
          <a:lstStyle/>
          <a:p>
            <a:r>
              <a:rPr lang="en-US" sz="12000" spc="-700" dirty="0">
                <a:solidFill>
                  <a:srgbClr val="172A49"/>
                </a:solidFill>
                <a:latin typeface="Times New Roman" panose="02020603050405020304" pitchFamily="18" charset="0"/>
                <a:cs typeface="Times New Roman" panose="02020603050405020304" pitchFamily="18" charset="0"/>
              </a:rPr>
              <a:t>UC San Diego</a:t>
            </a:r>
          </a:p>
        </p:txBody>
      </p:sp>
      <p:cxnSp>
        <p:nvCxnSpPr>
          <p:cNvPr id="8" name="Straight Connector 7">
            <a:extLst>
              <a:ext uri="{FF2B5EF4-FFF2-40B4-BE49-F238E27FC236}">
                <a16:creationId xmlns:a16="http://schemas.microsoft.com/office/drawing/2014/main" id="{0253D20F-3C40-154C-AC51-8D906B9D35E3}"/>
              </a:ext>
            </a:extLst>
          </p:cNvPr>
          <p:cNvCxnSpPr>
            <a:cxnSpLocks/>
          </p:cNvCxnSpPr>
          <p:nvPr/>
        </p:nvCxnSpPr>
        <p:spPr>
          <a:xfrm>
            <a:off x="448885" y="5131076"/>
            <a:ext cx="6467304" cy="0"/>
          </a:xfrm>
          <a:prstGeom prst="line">
            <a:avLst/>
          </a:prstGeom>
          <a:ln w="50800">
            <a:solidFill>
              <a:srgbClr val="C69214"/>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63C8004-7EC6-6443-82D0-E8E57AAEB3CC}"/>
              </a:ext>
            </a:extLst>
          </p:cNvPr>
          <p:cNvCxnSpPr>
            <a:cxnSpLocks/>
          </p:cNvCxnSpPr>
          <p:nvPr/>
        </p:nvCxnSpPr>
        <p:spPr>
          <a:xfrm>
            <a:off x="7714211" y="5131076"/>
            <a:ext cx="696141" cy="0"/>
          </a:xfrm>
          <a:prstGeom prst="line">
            <a:avLst/>
          </a:prstGeom>
          <a:ln w="50800">
            <a:solidFill>
              <a:srgbClr val="C69214"/>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6A3AF63-089E-1F4C-A38A-18BE6F12B93D}"/>
              </a:ext>
            </a:extLst>
          </p:cNvPr>
          <p:cNvSpPr txBox="1"/>
          <p:nvPr/>
        </p:nvSpPr>
        <p:spPr>
          <a:xfrm>
            <a:off x="382385" y="5131076"/>
            <a:ext cx="9588631" cy="1554272"/>
          </a:xfrm>
          <a:prstGeom prst="rect">
            <a:avLst/>
          </a:prstGeom>
          <a:noFill/>
        </p:spPr>
        <p:txBody>
          <a:bodyPr wrap="square" rtlCol="0">
            <a:spAutoFit/>
          </a:bodyPr>
          <a:lstStyle/>
          <a:p>
            <a:r>
              <a:rPr lang="en-US" sz="9500" b="1" spc="-400" dirty="0" err="1">
                <a:solidFill>
                  <a:srgbClr val="172A49"/>
                </a:solidFill>
                <a:latin typeface="Arial" panose="020B0604020202020204" pitchFamily="34" charset="0"/>
                <a:cs typeface="Arial" panose="020B0604020202020204" pitchFamily="34" charset="0"/>
              </a:rPr>
              <a:t>Mesiro</a:t>
            </a:r>
            <a:r>
              <a:rPr lang="en-US" sz="9500" b="1" dirty="0" err="1">
                <a:solidFill>
                  <a:srgbClr val="172A49"/>
                </a:solidFill>
                <a:latin typeface="Arial" panose="020B0604020202020204" pitchFamily="34" charset="0"/>
                <a:cs typeface="Arial" panose="020B0604020202020204" pitchFamily="34" charset="0"/>
              </a:rPr>
              <a:t>v</a:t>
            </a:r>
            <a:r>
              <a:rPr lang="en-US" sz="9500" dirty="0" err="1">
                <a:solidFill>
                  <a:srgbClr val="172A49"/>
                </a:solidFill>
                <a:latin typeface="Arial" panose="020B0604020202020204" pitchFamily="34" charset="0"/>
                <a:cs typeface="Arial" panose="020B0604020202020204" pitchFamily="34" charset="0"/>
              </a:rPr>
              <a:t>Lab</a:t>
            </a:r>
            <a:endParaRPr lang="en-US" sz="9500" dirty="0">
              <a:solidFill>
                <a:srgbClr val="172A49"/>
              </a:solidFill>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CAFAEEC-A843-1241-916A-7EAD6FAD0E22}"/>
              </a:ext>
            </a:extLst>
          </p:cNvPr>
          <p:cNvSpPr txBox="1"/>
          <p:nvPr/>
        </p:nvSpPr>
        <p:spPr>
          <a:xfrm>
            <a:off x="448885" y="1560869"/>
            <a:ext cx="9588631" cy="1631216"/>
          </a:xfrm>
          <a:prstGeom prst="rect">
            <a:avLst/>
          </a:prstGeom>
          <a:noFill/>
        </p:spPr>
        <p:txBody>
          <a:bodyPr wrap="square" rtlCol="0">
            <a:spAutoFit/>
          </a:bodyPr>
          <a:lstStyle/>
          <a:p>
            <a:r>
              <a:rPr lang="en-US" sz="10000" b="1" spc="-400" dirty="0" err="1">
                <a:solidFill>
                  <a:srgbClr val="172A49"/>
                </a:solidFill>
                <a:latin typeface="Century Gothic" panose="020B0502020202020204" pitchFamily="34" charset="0"/>
                <a:cs typeface="Arial" panose="020B0604020202020204" pitchFamily="34" charset="0"/>
              </a:rPr>
              <a:t>Mesiro</a:t>
            </a:r>
            <a:r>
              <a:rPr lang="en-US" sz="10000" b="1" dirty="0" err="1">
                <a:solidFill>
                  <a:srgbClr val="172A49"/>
                </a:solidFill>
                <a:latin typeface="Century Gothic" panose="020B0502020202020204" pitchFamily="34" charset="0"/>
                <a:cs typeface="Arial" panose="020B0604020202020204" pitchFamily="34" charset="0"/>
              </a:rPr>
              <a:t>v</a:t>
            </a:r>
            <a:r>
              <a:rPr lang="en-US" sz="10000" dirty="0" err="1">
                <a:solidFill>
                  <a:srgbClr val="172A49"/>
                </a:solidFill>
                <a:latin typeface="Century Gothic" panose="020B0502020202020204" pitchFamily="34" charset="0"/>
                <a:cs typeface="Arial" panose="020B0604020202020204" pitchFamily="34" charset="0"/>
              </a:rPr>
              <a:t>Lab</a:t>
            </a:r>
            <a:endParaRPr lang="en-US" sz="10000" dirty="0">
              <a:solidFill>
                <a:srgbClr val="172A49"/>
              </a:solidFill>
              <a:latin typeface="Century Gothic" panose="020B0502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665AA002-1B98-C24E-9E7B-23DF982DCCC4}"/>
              </a:ext>
            </a:extLst>
          </p:cNvPr>
          <p:cNvSpPr txBox="1"/>
          <p:nvPr/>
        </p:nvSpPr>
        <p:spPr>
          <a:xfrm>
            <a:off x="382385" y="-107100"/>
            <a:ext cx="9588631" cy="1938992"/>
          </a:xfrm>
          <a:prstGeom prst="rect">
            <a:avLst/>
          </a:prstGeom>
          <a:noFill/>
        </p:spPr>
        <p:txBody>
          <a:bodyPr wrap="square" rtlCol="0">
            <a:spAutoFit/>
          </a:bodyPr>
          <a:lstStyle/>
          <a:p>
            <a:r>
              <a:rPr lang="en-US" sz="12000" spc="-700" dirty="0">
                <a:solidFill>
                  <a:srgbClr val="172A49"/>
                </a:solidFill>
                <a:latin typeface="Times New Roman" panose="02020603050405020304" pitchFamily="18" charset="0"/>
                <a:cs typeface="Times New Roman" panose="02020603050405020304" pitchFamily="18" charset="0"/>
              </a:rPr>
              <a:t>UC San Diego</a:t>
            </a:r>
          </a:p>
        </p:txBody>
      </p:sp>
      <p:cxnSp>
        <p:nvCxnSpPr>
          <p:cNvPr id="19" name="Straight Connector 18">
            <a:extLst>
              <a:ext uri="{FF2B5EF4-FFF2-40B4-BE49-F238E27FC236}">
                <a16:creationId xmlns:a16="http://schemas.microsoft.com/office/drawing/2014/main" id="{694FB8A0-1511-0741-801A-100884B3DB4F}"/>
              </a:ext>
            </a:extLst>
          </p:cNvPr>
          <p:cNvCxnSpPr>
            <a:cxnSpLocks/>
          </p:cNvCxnSpPr>
          <p:nvPr/>
        </p:nvCxnSpPr>
        <p:spPr>
          <a:xfrm>
            <a:off x="448885" y="1615760"/>
            <a:ext cx="6467304" cy="0"/>
          </a:xfrm>
          <a:prstGeom prst="line">
            <a:avLst/>
          </a:prstGeom>
          <a:ln w="50800">
            <a:solidFill>
              <a:srgbClr val="C6921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23D343-B9CD-634B-99AE-F1C933D20C0A}"/>
              </a:ext>
            </a:extLst>
          </p:cNvPr>
          <p:cNvCxnSpPr>
            <a:cxnSpLocks/>
          </p:cNvCxnSpPr>
          <p:nvPr/>
        </p:nvCxnSpPr>
        <p:spPr>
          <a:xfrm>
            <a:off x="7714211" y="1615760"/>
            <a:ext cx="696141" cy="0"/>
          </a:xfrm>
          <a:prstGeom prst="line">
            <a:avLst/>
          </a:prstGeom>
          <a:ln w="50800">
            <a:solidFill>
              <a:srgbClr val="C6921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0121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05235-D0D3-544C-B91E-3F0021357C6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D85E793-33DC-0247-A580-8554A3AF4DDB}"/>
              </a:ext>
            </a:extLst>
          </p:cNvPr>
          <p:cNvPicPr>
            <a:picLocks noGrp="1" noChangeAspect="1"/>
          </p:cNvPicPr>
          <p:nvPr>
            <p:ph idx="1"/>
          </p:nvPr>
        </p:nvPicPr>
        <p:blipFill>
          <a:blip r:embed="rId2">
            <a:extLst>
              <a:ext uri="{BEBA8EAE-BF5A-486C-A8C5-ECC9F3942E4B}">
                <a14:imgProps xmlns:a14="http://schemas.microsoft.com/office/drawing/2010/main">
                  <a14:imgLayer>
                    <a14:imgEffect>
                      <a14:artisticBlur radius="19"/>
                    </a14:imgEffect>
                  </a14:imgLayer>
                </a14:imgProps>
              </a:ext>
            </a:extLst>
          </a:blip>
          <a:stretch>
            <a:fillRect/>
          </a:stretch>
        </p:blipFill>
        <p:spPr>
          <a:xfrm>
            <a:off x="-97407" y="1847056"/>
            <a:ext cx="7735712" cy="4351338"/>
          </a:xfrm>
        </p:spPr>
      </p:pic>
      <p:pic>
        <p:nvPicPr>
          <p:cNvPr id="7" name="Picture 6">
            <a:extLst>
              <a:ext uri="{FF2B5EF4-FFF2-40B4-BE49-F238E27FC236}">
                <a16:creationId xmlns:a16="http://schemas.microsoft.com/office/drawing/2014/main" id="{5597FE2F-E818-6648-98D1-740152BC186D}"/>
              </a:ext>
            </a:extLst>
          </p:cNvPr>
          <p:cNvPicPr>
            <a:picLocks noChangeAspect="1"/>
          </p:cNvPicPr>
          <p:nvPr/>
        </p:nvPicPr>
        <p:blipFill>
          <a:blip r:embed="rId3"/>
          <a:stretch>
            <a:fillRect/>
          </a:stretch>
        </p:blipFill>
        <p:spPr>
          <a:xfrm>
            <a:off x="4851400" y="922713"/>
            <a:ext cx="6502400" cy="3657600"/>
          </a:xfrm>
          <a:prstGeom prst="rect">
            <a:avLst/>
          </a:prstGeom>
        </p:spPr>
      </p:pic>
    </p:spTree>
    <p:extLst>
      <p:ext uri="{BB962C8B-B14F-4D97-AF65-F5344CB8AC3E}">
        <p14:creationId xmlns:p14="http://schemas.microsoft.com/office/powerpoint/2010/main" val="2298350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4" name="Rectangle 3">
            <a:extLst>
              <a:ext uri="{FF2B5EF4-FFF2-40B4-BE49-F238E27FC236}">
                <a16:creationId xmlns:a16="http://schemas.microsoft.com/office/drawing/2014/main" id="{AA8E1611-7216-FF46-B879-37013A6C64B0}"/>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14" name="TextBox 13"/>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pic>
        <p:nvPicPr>
          <p:cNvPr id="7" name="Picture 6">
            <a:extLst>
              <a:ext uri="{FF2B5EF4-FFF2-40B4-BE49-F238E27FC236}">
                <a16:creationId xmlns:a16="http://schemas.microsoft.com/office/drawing/2014/main" id="{437498AE-07EF-9A44-AF3B-BBFE6E53DF8E}"/>
              </a:ext>
            </a:extLst>
          </p:cNvPr>
          <p:cNvPicPr>
            <a:picLocks noChangeAspect="1"/>
          </p:cNvPicPr>
          <p:nvPr/>
        </p:nvPicPr>
        <p:blipFill>
          <a:blip r:embed="rId4">
            <a:alphaModFix amt="74000"/>
            <a:duotone>
              <a:schemeClr val="accent5">
                <a:shade val="45000"/>
                <a:satMod val="135000"/>
              </a:schemeClr>
              <a:prstClr val="white"/>
            </a:duotone>
          </a:blip>
          <a:stretch>
            <a:fillRect/>
          </a:stretch>
        </p:blipFill>
        <p:spPr>
          <a:xfrm>
            <a:off x="8796154" y="3091363"/>
            <a:ext cx="2549874" cy="2721509"/>
          </a:xfrm>
          <a:prstGeom prst="rect">
            <a:avLst/>
          </a:prstGeom>
        </p:spPr>
      </p:pic>
      <p:pic>
        <p:nvPicPr>
          <p:cNvPr id="8" name="Content Placeholder 3">
            <a:extLst>
              <a:ext uri="{FF2B5EF4-FFF2-40B4-BE49-F238E27FC236}">
                <a16:creationId xmlns:a16="http://schemas.microsoft.com/office/drawing/2014/main" id="{9667D9B5-13D3-DD43-87FA-5688DA502950}"/>
              </a:ext>
            </a:extLst>
          </p:cNvPr>
          <p:cNvPicPr>
            <a:picLocks noChangeAspect="1"/>
          </p:cNvPicPr>
          <p:nvPr/>
        </p:nvPicPr>
        <p:blipFill rotWithShape="1">
          <a:blip r:embed="rId5">
            <a:alphaModFix amt="71000"/>
            <a:extLst>
              <a:ext uri="{BEBA8EAE-BF5A-486C-A8C5-ECC9F3942E4B}">
                <a14:imgProps xmlns:a14="http://schemas.microsoft.com/office/drawing/2010/main">
                  <a14:imgLayer r:embed="rId6">
                    <a14:imgEffect>
                      <a14:brightnessContrast bright="16000"/>
                    </a14:imgEffect>
                  </a14:imgLayer>
                </a14:imgProps>
              </a:ext>
              <a:ext uri="{28A0092B-C50C-407E-A947-70E740481C1C}">
                <a14:useLocalDpi xmlns:a14="http://schemas.microsoft.com/office/drawing/2010/main" val="0"/>
              </a:ext>
            </a:extLst>
          </a:blip>
          <a:srcRect l="55395"/>
          <a:stretch/>
        </p:blipFill>
        <p:spPr>
          <a:xfrm>
            <a:off x="7643713" y="1209686"/>
            <a:ext cx="1339865" cy="1324894"/>
          </a:xfrm>
          <a:prstGeom prst="rect">
            <a:avLst/>
          </a:prstGeom>
        </p:spPr>
      </p:pic>
    </p:spTree>
    <p:extLst>
      <p:ext uri="{BB962C8B-B14F-4D97-AF65-F5344CB8AC3E}">
        <p14:creationId xmlns:p14="http://schemas.microsoft.com/office/powerpoint/2010/main" val="2067737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l="55395"/>
          <a:stretch/>
        </p:blipFill>
        <p:spPr>
          <a:xfrm>
            <a:off x="405679" y="648323"/>
            <a:ext cx="3472638" cy="3802559"/>
          </a:xfrm>
          <a:prstGeom prst="rect">
            <a:avLst/>
          </a:prstGeom>
        </p:spPr>
      </p:pic>
      <p:pic>
        <p:nvPicPr>
          <p:cNvPr id="5" name="Picture 4"/>
          <p:cNvPicPr>
            <a:picLocks noChangeAspect="1"/>
          </p:cNvPicPr>
          <p:nvPr/>
        </p:nvPicPr>
        <p:blipFill>
          <a:blip r:embed="rId3"/>
          <a:stretch>
            <a:fillRect/>
          </a:stretch>
        </p:blipFill>
        <p:spPr>
          <a:xfrm>
            <a:off x="4866191" y="368300"/>
            <a:ext cx="3175000" cy="2806700"/>
          </a:xfrm>
          <a:prstGeom prst="rect">
            <a:avLst/>
          </a:prstGeom>
        </p:spPr>
      </p:pic>
      <p:pic>
        <p:nvPicPr>
          <p:cNvPr id="6" name="Picture 5"/>
          <p:cNvPicPr>
            <a:picLocks noChangeAspect="1"/>
          </p:cNvPicPr>
          <p:nvPr/>
        </p:nvPicPr>
        <p:blipFill>
          <a:blip r:embed="rId4"/>
          <a:stretch>
            <a:fillRect/>
          </a:stretch>
        </p:blipFill>
        <p:spPr>
          <a:xfrm>
            <a:off x="6959601" y="2370667"/>
            <a:ext cx="3287182" cy="328718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60669" y="3657600"/>
            <a:ext cx="2622419" cy="2456469"/>
          </a:xfrm>
          <a:prstGeom prst="rect">
            <a:avLst/>
          </a:prstGeom>
        </p:spPr>
      </p:pic>
      <p:pic>
        <p:nvPicPr>
          <p:cNvPr id="10" name="Picture 9"/>
          <p:cNvPicPr>
            <a:picLocks noChangeAspect="1"/>
          </p:cNvPicPr>
          <p:nvPr/>
        </p:nvPicPr>
        <p:blipFill>
          <a:blip r:embed="rId6"/>
          <a:stretch>
            <a:fillRect/>
          </a:stretch>
        </p:blipFill>
        <p:spPr>
          <a:xfrm>
            <a:off x="1392636" y="114300"/>
            <a:ext cx="3737467" cy="6858000"/>
          </a:xfrm>
          <a:prstGeom prst="rect">
            <a:avLst/>
          </a:prstGeom>
        </p:spPr>
      </p:pic>
      <p:pic>
        <p:nvPicPr>
          <p:cNvPr id="11" name="Picture 10"/>
          <p:cNvPicPr>
            <a:picLocks noChangeAspect="1"/>
          </p:cNvPicPr>
          <p:nvPr/>
        </p:nvPicPr>
        <p:blipFill rotWithShape="1">
          <a:blip r:embed="rId7"/>
          <a:srcRect r="68533"/>
          <a:stretch/>
        </p:blipFill>
        <p:spPr>
          <a:xfrm>
            <a:off x="8955450" y="1341745"/>
            <a:ext cx="2205592" cy="3962967"/>
          </a:xfrm>
          <a:prstGeom prst="rect">
            <a:avLst/>
          </a:prstGeom>
        </p:spPr>
      </p:pic>
      <p:pic>
        <p:nvPicPr>
          <p:cNvPr id="12" name="Content Placeholder 3"/>
          <p:cNvPicPr>
            <a:picLocks noChangeAspect="1"/>
          </p:cNvPicPr>
          <p:nvPr/>
        </p:nvPicPr>
        <p:blipFill rotWithShape="1">
          <a:blip r:embed="rId8">
            <a:alphaModFix amt="71000"/>
            <a:extLst>
              <a:ext uri="{BEBA8EAE-BF5A-486C-A8C5-ECC9F3942E4B}">
                <a14:imgProps xmlns:a14="http://schemas.microsoft.com/office/drawing/2010/main">
                  <a14:imgLayer r:embed="rId9">
                    <a14:imgEffect>
                      <a14:brightnessContrast bright="16000"/>
                    </a14:imgEffect>
                  </a14:imgLayer>
                </a14:imgProps>
              </a:ext>
              <a:ext uri="{28A0092B-C50C-407E-A947-70E740481C1C}">
                <a14:useLocalDpi xmlns:a14="http://schemas.microsoft.com/office/drawing/2010/main" val="0"/>
              </a:ext>
            </a:extLst>
          </a:blip>
          <a:srcRect l="55395"/>
          <a:stretch/>
        </p:blipFill>
        <p:spPr>
          <a:xfrm>
            <a:off x="7329549" y="-1656769"/>
            <a:ext cx="1423284" cy="1407381"/>
          </a:xfrm>
          <a:prstGeom prst="rect">
            <a:avLst/>
          </a:prstGeom>
        </p:spPr>
      </p:pic>
      <p:pic>
        <p:nvPicPr>
          <p:cNvPr id="13" name="Picture 12"/>
          <p:cNvPicPr>
            <a:picLocks noChangeAspect="1"/>
          </p:cNvPicPr>
          <p:nvPr/>
        </p:nvPicPr>
        <p:blipFill>
          <a:blip r:embed="rId4">
            <a:alphaModFix amt="74000"/>
            <a:duotone>
              <a:schemeClr val="accent5">
                <a:shade val="45000"/>
                <a:satMod val="135000"/>
              </a:schemeClr>
              <a:prstClr val="white"/>
            </a:duotone>
          </a:blip>
          <a:stretch>
            <a:fillRect/>
          </a:stretch>
        </p:blipFill>
        <p:spPr>
          <a:xfrm>
            <a:off x="5362985" y="-2024938"/>
            <a:ext cx="1548543" cy="1548543"/>
          </a:xfrm>
          <a:prstGeom prst="rect">
            <a:avLst/>
          </a:prstGeom>
        </p:spPr>
      </p:pic>
    </p:spTree>
    <p:extLst>
      <p:ext uri="{BB962C8B-B14F-4D97-AF65-F5344CB8AC3E}">
        <p14:creationId xmlns:p14="http://schemas.microsoft.com/office/powerpoint/2010/main" val="569358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FE3634-6884-0D44-B01E-6E9FA60F5440}"/>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7985"/>
                    </a14:imgEffect>
                    <a14:imgEffect>
                      <a14:saturation sat="76000"/>
                    </a14:imgEffect>
                    <a14:imgEffect>
                      <a14:brightnessContrast bright="-20000" contrast="24000"/>
                    </a14:imgEffect>
                  </a14:imgLayer>
                </a14:imgProps>
              </a:ext>
              <a:ext uri="{28A0092B-C50C-407E-A947-70E740481C1C}">
                <a14:useLocalDpi xmlns:a14="http://schemas.microsoft.com/office/drawing/2010/main" val="0"/>
              </a:ext>
            </a:extLst>
          </a:blip>
          <a:srcRect t="15447" b="9439"/>
          <a:stretch/>
        </p:blipFill>
        <p:spPr>
          <a:xfrm>
            <a:off x="527523" y="660400"/>
            <a:ext cx="11073542" cy="5537200"/>
          </a:xfrm>
          <a:prstGeom prst="rect">
            <a:avLst/>
          </a:prstGeom>
          <a:noFill/>
        </p:spPr>
      </p:pic>
      <p:sp>
        <p:nvSpPr>
          <p:cNvPr id="11" name="Rectangle 10"/>
          <p:cNvSpPr/>
          <p:nvPr/>
        </p:nvSpPr>
        <p:spPr>
          <a:xfrm>
            <a:off x="527524" y="660401"/>
            <a:ext cx="11073542" cy="5537199"/>
          </a:xfrm>
          <a:prstGeom prst="rect">
            <a:avLst/>
          </a:prstGeom>
          <a:gradFill flip="none" rotWithShape="1">
            <a:gsLst>
              <a:gs pos="86000">
                <a:schemeClr val="bg1">
                  <a:alpha val="0"/>
                </a:schemeClr>
              </a:gs>
              <a:gs pos="41000">
                <a:schemeClr val="tx2">
                  <a:lumMod val="75000"/>
                  <a:alpha val="83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6DBD2C1-51D5-3C4A-8A4E-A91D150CF05F}"/>
              </a:ext>
            </a:extLst>
          </p:cNvPr>
          <p:cNvSpPr/>
          <p:nvPr/>
        </p:nvSpPr>
        <p:spPr>
          <a:xfrm>
            <a:off x="527523" y="2775285"/>
            <a:ext cx="11073542" cy="3161211"/>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E3186305-B496-3240-A3DD-D9B8858992CB}"/>
              </a:ext>
            </a:extLst>
          </p:cNvPr>
          <p:cNvSpPr txBox="1"/>
          <p:nvPr/>
        </p:nvSpPr>
        <p:spPr>
          <a:xfrm>
            <a:off x="782220" y="2909318"/>
            <a:ext cx="5331587" cy="754053"/>
          </a:xfrm>
          <a:prstGeom prst="rect">
            <a:avLst/>
          </a:prstGeom>
          <a:noFill/>
        </p:spPr>
        <p:txBody>
          <a:bodyPr wrap="square" rtlCol="0">
            <a:spAutoFit/>
          </a:bodyPr>
          <a:lstStyle/>
          <a:p>
            <a:r>
              <a:rPr lang="en-US" sz="4300" dirty="0">
                <a:solidFill>
                  <a:schemeClr val="bg1"/>
                </a:solidFill>
                <a:latin typeface="Arial" panose="020B0604020202020204" pitchFamily="34" charset="0"/>
                <a:ea typeface="Shree Devanagari 714" charset="0"/>
                <a:cs typeface="Arial" panose="020B0604020202020204" pitchFamily="34" charset="0"/>
              </a:rPr>
              <a:t>About the Lab</a:t>
            </a:r>
          </a:p>
        </p:txBody>
      </p:sp>
      <p:sp>
        <p:nvSpPr>
          <p:cNvPr id="6" name="TextBox 5">
            <a:extLst>
              <a:ext uri="{FF2B5EF4-FFF2-40B4-BE49-F238E27FC236}">
                <a16:creationId xmlns:a16="http://schemas.microsoft.com/office/drawing/2014/main" id="{1931815B-DBE1-FA45-BC09-1E7098C6F8D1}"/>
              </a:ext>
            </a:extLst>
          </p:cNvPr>
          <p:cNvSpPr txBox="1"/>
          <p:nvPr/>
        </p:nvSpPr>
        <p:spPr>
          <a:xfrm>
            <a:off x="782219" y="3643047"/>
            <a:ext cx="8201359" cy="2169825"/>
          </a:xfrm>
          <a:prstGeom prst="rect">
            <a:avLst/>
          </a:prstGeom>
          <a:noFill/>
        </p:spPr>
        <p:txBody>
          <a:bodyPr wrap="square" rtlCol="0">
            <a:spAutoFit/>
          </a:bodyPr>
          <a:lstStyle/>
          <a:p>
            <a:r>
              <a:rPr lang="en-US" sz="1500" dirty="0">
                <a:solidFill>
                  <a:schemeClr val="bg1"/>
                </a:solidFill>
                <a:latin typeface="Arial" panose="020B0604020202020204" pitchFamily="34" charset="0"/>
                <a:ea typeface="Shree Devanagari 714" charset="0"/>
                <a:cs typeface="Arial" panose="020B0604020202020204" pitchFamily="34" charset="0"/>
              </a:rPr>
              <a:t>Research in the Mesirov lab focuses on applying machine-learning and statistical methods to functional genomics data with the goal of better understanding the underlying biological mechanisms of disease, improving stratification of patients with respect to different treatment outcomes, and identifying novel drug targets. Our lab is committed to the development of practical, accessible, </a:t>
            </a:r>
            <a:r>
              <a:rPr lang="en-US" sz="1500" dirty="0">
                <a:solidFill>
                  <a:srgbClr val="FD3802"/>
                </a:solidFill>
                <a:latin typeface="Arial" panose="020B0604020202020204" pitchFamily="34" charset="0"/>
                <a:ea typeface="Shree Devanagari 714" charset="0"/>
                <a:cs typeface="Arial" panose="020B0604020202020204" pitchFamily="34" charset="0"/>
              </a:rPr>
              <a:t>open source software tools</a:t>
            </a:r>
            <a:r>
              <a:rPr lang="en-US" sz="1500" dirty="0">
                <a:solidFill>
                  <a:schemeClr val="bg1"/>
                </a:solidFill>
                <a:latin typeface="Arial" panose="020B0604020202020204" pitchFamily="34" charset="0"/>
                <a:ea typeface="Shree Devanagari 714" charset="0"/>
                <a:cs typeface="Arial" panose="020B0604020202020204" pitchFamily="34" charset="0"/>
              </a:rPr>
              <a:t> to bring these methods to the general biomedical research community. These tools support the research of hundreds of thousands of investigators worldwide. Thus, to achieve its goals, the lab includes both computational biologists and software engineers working together to further our understanding and treatment of disease. </a:t>
            </a:r>
            <a:r>
              <a:rPr lang="en-US" sz="1500" dirty="0">
                <a:solidFill>
                  <a:srgbClr val="FD3802"/>
                </a:solidFill>
                <a:latin typeface="Arial" panose="020B0604020202020204" pitchFamily="34" charset="0"/>
                <a:ea typeface="Shree Devanagari 714" charset="0"/>
                <a:cs typeface="Arial" panose="020B0604020202020204" pitchFamily="34" charset="0"/>
              </a:rPr>
              <a:t>Learn more...</a:t>
            </a:r>
          </a:p>
        </p:txBody>
      </p:sp>
    </p:spTree>
    <p:extLst>
      <p:ext uri="{BB962C8B-B14F-4D97-AF65-F5344CB8AC3E}">
        <p14:creationId xmlns:p14="http://schemas.microsoft.com/office/powerpoint/2010/main" val="13236023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9666</TotalTime>
  <Words>130</Words>
  <Application>Microsoft Macintosh PowerPoint</Application>
  <PresentationFormat>Widescreen</PresentationFormat>
  <Paragraphs>8</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Century Gothic</vt:lpstr>
      <vt:lpstr>Shree Devanagari 714</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Forrest Kim</dc:creator>
  <cp:lastModifiedBy>Forrest Kim</cp:lastModifiedBy>
  <cp:revision>31</cp:revision>
  <dcterms:created xsi:type="dcterms:W3CDTF">2018-01-08T20:10:33Z</dcterms:created>
  <dcterms:modified xsi:type="dcterms:W3CDTF">2018-11-01T20:09:32Z</dcterms:modified>
</cp:coreProperties>
</file>